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80" r:id="rId6"/>
    <p:sldId id="258" r:id="rId7"/>
    <p:sldId id="281" r:id="rId8"/>
    <p:sldId id="257" r:id="rId9"/>
    <p:sldId id="279" r:id="rId10"/>
    <p:sldId id="282" r:id="rId11"/>
    <p:sldId id="283" r:id="rId12"/>
    <p:sldId id="290" r:id="rId13"/>
    <p:sldId id="292" r:id="rId14"/>
    <p:sldId id="293" r:id="rId15"/>
    <p:sldId id="262" r:id="rId16"/>
    <p:sldId id="285" r:id="rId17"/>
    <p:sldId id="286" r:id="rId18"/>
    <p:sldId id="259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017331-DB5C-412B-B38A-EB54BDCF6B31}" v="373" vWet="375" dt="2023-02-14T07:07:57.615"/>
    <p1510:client id="{3028E85A-ECCB-C407-9AE1-0FC26BB31D47}" v="54" dt="2023-02-14T06:54:29.769"/>
    <p1510:client id="{52D223BF-6CA2-4116-92E7-ACE6D44883F0}" v="84" dt="2023-02-14T12:17:08.095"/>
    <p1510:client id="{5FE8B68E-C242-4AB0-B15E-20C8DC52E575}" v="489" dt="2023-02-14T07:14:33.048"/>
    <p1510:client id="{DC185E5B-A236-EBD7-0555-E6432AE60CC9}" v="4" dt="2023-02-14T07:37:15.722"/>
    <p1510:client id="{DEA1889C-9514-4224-AB64-3A260279DF35}" v="64" dt="2023-02-15T00:31:47.059"/>
    <p1510:client id="{EDE2CC7B-E147-8DB7-6E72-1B50FAF74098}" v="44" dt="2023-02-14T06:40:09.045"/>
    <p1510:client id="{F6C1EC35-D14C-4950-A5D3-9EDD58A6EAC0}" v="7" dt="2023-02-14T15:13:18.093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w3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69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w3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80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7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/>
              <a:t>IOTS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789087"/>
          </a:xfrm>
        </p:spPr>
        <p:txBody>
          <a:bodyPr>
            <a:normAutofit lnSpcReduction="10000"/>
          </a:bodyPr>
          <a:lstStyle/>
          <a:p>
            <a:r>
              <a:rPr lang="en-US" sz="1200"/>
              <a:t>Timothy Leong Ming Liang (P1907799) </a:t>
            </a:r>
          </a:p>
          <a:p>
            <a:r>
              <a:rPr lang="en-US" sz="1200"/>
              <a:t>Ron Tan Zi Yu (P1908521) </a:t>
            </a:r>
          </a:p>
          <a:p>
            <a:r>
              <a:rPr lang="en-US" sz="1200"/>
              <a:t>Tiamzon Joseph Martin (P1907492)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E348E-2C3B-9D94-F410-499ACEC13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E2D3E-BC56-AA4A-A9F5-3AD8F645F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10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BF66B-FB42-3850-6D7A-A437AFB160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E7769E-B053-9D8E-05EE-FB4DE831A9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53056D-AB5B-62B3-A882-B33992FBEE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4CF899-5CCE-E29B-A340-D909CD026D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35BF673-1E4A-96B7-326A-F7735E3A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5FCC40-28D7-A14B-7A04-B2DC3D528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79" y="205298"/>
            <a:ext cx="5471260" cy="34240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102CEE-EB0B-2E1F-4BF0-51464D9BA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49" y="3803651"/>
            <a:ext cx="5482790" cy="24245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A7FC5C-BCEC-8DC5-0ACF-D658D60F2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845" y="1352507"/>
            <a:ext cx="5353001" cy="34244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4C29F8-C4C1-9D5A-C6D9-2679BAB3F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844" y="5015939"/>
            <a:ext cx="5353001" cy="161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4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E348E-2C3B-9D94-F410-499ACEC13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E2D3E-BC56-AA4A-A9F5-3AD8F645F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E7769E-B053-9D8E-05EE-FB4DE831A9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4CF899-5CCE-E29B-A340-D909CD026D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D39860-C42E-BDBF-1045-C7F709348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39968"/>
            <a:ext cx="2286210" cy="3508310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4DD6B4-CD88-1456-3D36-EE60017D5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78" y="330648"/>
            <a:ext cx="2904996" cy="3326951"/>
          </a:xfrm>
          <a:prstGeom prst="rect">
            <a:avLst/>
          </a:prstGeom>
        </p:spPr>
      </p:pic>
      <p:pic>
        <p:nvPicPr>
          <p:cNvPr id="19" name="Picture 1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5887587-A998-5331-15EC-225B0F200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777" y="239968"/>
            <a:ext cx="1963823" cy="3508310"/>
          </a:xfrm>
          <a:prstGeom prst="rect">
            <a:avLst/>
          </a:prstGeom>
        </p:spPr>
      </p:pic>
      <p:pic>
        <p:nvPicPr>
          <p:cNvPr id="3074" name="Picture 2" descr="Why is Google asking for two-step verification? | Zapier">
            <a:extLst>
              <a:ext uri="{FF2B5EF4-FFF2-40B4-BE49-F238E27FC236}">
                <a16:creationId xmlns:a16="http://schemas.microsoft.com/office/drawing/2014/main" id="{897FCF21-8ABD-9B01-BF9A-15D594F92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798" y="239968"/>
            <a:ext cx="2589467" cy="350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E0C34ED-31DD-CDA8-716E-4225A9F7C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175" y="4091578"/>
            <a:ext cx="1855651" cy="2467173"/>
          </a:xfrm>
          <a:prstGeom prst="rect">
            <a:avLst/>
          </a:prstGeom>
        </p:spPr>
      </p:pic>
      <p:pic>
        <p:nvPicPr>
          <p:cNvPr id="25" name="Picture 2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42649F8-FED9-7675-A646-D353AC599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4026" y="4045192"/>
            <a:ext cx="3695654" cy="2559946"/>
          </a:xfrm>
          <a:prstGeom prst="rect">
            <a:avLst/>
          </a:prstGeom>
        </p:spPr>
      </p:pic>
      <p:pic>
        <p:nvPicPr>
          <p:cNvPr id="27" name="Picture 2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C7DC081-8C83-4F66-E317-7DCFF9D21B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6880" y="3996298"/>
            <a:ext cx="4980992" cy="256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04384" y="-122225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49" y="341789"/>
            <a:ext cx="9385300" cy="985791"/>
          </a:xfrm>
        </p:spPr>
        <p:txBody>
          <a:bodyPr/>
          <a:lstStyle/>
          <a:p>
            <a:r>
              <a:rPr lang="en-US"/>
              <a:t>Lifecycle protection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453EE7-E22B-126F-DEF3-DBA3BD3E1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2218756"/>
            <a:ext cx="715427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8570C0-71E3-1C78-B191-31C141549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1104C-E03D-5932-3703-A1B9119CE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FF47CF-0C8E-2F8F-D408-F6B02D65DE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dread</a:t>
            </a:r>
            <a:endParaRPr lang="en-SG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9AFED1-7904-288D-6581-77A464808B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/>
              <a:t>Damage – High</a:t>
            </a:r>
          </a:p>
          <a:p>
            <a:r>
              <a:rPr lang="en-US"/>
              <a:t>Reproducibility – High</a:t>
            </a:r>
            <a:endParaRPr lang="en-SG"/>
          </a:p>
          <a:p>
            <a:r>
              <a:rPr lang="en-US"/>
              <a:t>Exploitability – Middle</a:t>
            </a:r>
          </a:p>
          <a:p>
            <a:r>
              <a:rPr lang="en-US"/>
              <a:t>Affect Users – Low</a:t>
            </a:r>
          </a:p>
          <a:p>
            <a:r>
              <a:rPr lang="en-US"/>
              <a:t>Discoverability – Low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276624-4066-4569-7C8D-25D2B702B1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Physically tampering of the Smart Door System and injecting of external code into the microcontroller</a:t>
            </a:r>
            <a:endParaRPr lang="en-SG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A519F15-E465-6A02-92D3-A7EC68F6E3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5640391" cy="1526930"/>
          </a:xfrm>
        </p:spPr>
        <p:txBody>
          <a:bodyPr>
            <a:normAutofit/>
          </a:bodyPr>
          <a:lstStyle/>
          <a:p>
            <a:r>
              <a:rPr lang="en-US"/>
              <a:t>In order to mitigate such attacks, we created a tamper proof enclosure for the microcontroller of the Smart Door System. This would make it such that random people will not be able </a:t>
            </a:r>
            <a:endParaRPr lang="en-SG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1CC2781-B048-34D1-AC97-A55F786907F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vulnerabilities	</a:t>
            </a:r>
            <a:endParaRPr lang="en-SG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FC18E24-7651-E11C-0B66-F27111432B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mitigation</a:t>
            </a:r>
            <a:endParaRPr lang="en-SG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6C52E77-BDE0-8A03-FF4A-A367B6CA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Attacks</a:t>
            </a:r>
            <a:endParaRPr lang="en-SG"/>
          </a:p>
        </p:txBody>
      </p:sp>
      <p:pic>
        <p:nvPicPr>
          <p:cNvPr id="17" name="Picture 16" descr="A picture containing text, case&#10;&#10;Description automatically generated">
            <a:extLst>
              <a:ext uri="{FF2B5EF4-FFF2-40B4-BE49-F238E27FC236}">
                <a16:creationId xmlns:a16="http://schemas.microsoft.com/office/drawing/2014/main" id="{E6579A8C-441F-8D5A-BAA9-4888EE7C0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74" b="11198"/>
          <a:stretch/>
        </p:blipFill>
        <p:spPr>
          <a:xfrm>
            <a:off x="23810" y="1776793"/>
            <a:ext cx="5143500" cy="359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9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8570C0-71E3-1C78-B191-31C141549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1104C-E03D-5932-3703-A1B9119CE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FF47CF-0C8E-2F8F-D408-F6B02D65DE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dread</a:t>
            </a:r>
            <a:endParaRPr lang="en-SG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9AFED1-7904-288D-6581-77A464808B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Damage – 3</a:t>
            </a:r>
          </a:p>
          <a:p>
            <a:r>
              <a:rPr lang="en-US"/>
              <a:t>Reproducibility – 3</a:t>
            </a:r>
            <a:endParaRPr lang="en-SG"/>
          </a:p>
          <a:p>
            <a:r>
              <a:rPr lang="en-US"/>
              <a:t>Exploitability – 3</a:t>
            </a:r>
          </a:p>
          <a:p>
            <a:r>
              <a:rPr lang="en-US"/>
              <a:t>Affect Users – 3</a:t>
            </a:r>
          </a:p>
          <a:p>
            <a:r>
              <a:rPr lang="en-US"/>
              <a:t>Discoverability – 1</a:t>
            </a:r>
          </a:p>
          <a:p>
            <a:endParaRPr lang="en-SG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276624-4066-4569-7C8D-25D2B702B1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Breach of administrator account credentials. With a breached administrator account, the threat actor would have full access to the database and information of all the end users and customers.</a:t>
            </a:r>
            <a:endParaRPr lang="en-SG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A519F15-E465-6A02-92D3-A7EC68F6E3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0"/>
            <a:ext cx="5640391" cy="2670889"/>
          </a:xfrm>
        </p:spPr>
        <p:txBody>
          <a:bodyPr/>
          <a:lstStyle/>
          <a:p>
            <a:r>
              <a:rPr lang="en-US"/>
              <a:t>In order to reduce the chances of our Administrator account falling in the wrong hands, we set up several precautions.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Social Logins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2 Factor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Strong Password Requirements</a:t>
            </a:r>
            <a:endParaRPr lang="en-SG"/>
          </a:p>
          <a:p>
            <a:endParaRPr lang="en-US"/>
          </a:p>
          <a:p>
            <a:r>
              <a:rPr lang="en-US"/>
              <a:t>Added Feature: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stored on Mongo does not include PIIs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1CC2781-B048-34D1-AC97-A55F786907F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vulnerabilities</a:t>
            </a:r>
            <a:endParaRPr lang="en-SG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FC18E24-7651-E11C-0B66-F27111432B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mitigation</a:t>
            </a:r>
            <a:endParaRPr lang="en-SG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6C52E77-BDE0-8A03-FF4A-A367B6CA2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3866431" cy="1596010"/>
          </a:xfrm>
        </p:spPr>
        <p:txBody>
          <a:bodyPr>
            <a:normAutofit/>
          </a:bodyPr>
          <a:lstStyle/>
          <a:p>
            <a:r>
              <a:rPr lang="en-US"/>
              <a:t>Database attack</a:t>
            </a:r>
            <a:endParaRPr lang="en-SG"/>
          </a:p>
        </p:txBody>
      </p:sp>
      <p:pic>
        <p:nvPicPr>
          <p:cNvPr id="5122" name="Picture 2" descr="Atack Surface 3">
            <a:extLst>
              <a:ext uri="{FF2B5EF4-FFF2-40B4-BE49-F238E27FC236}">
                <a16:creationId xmlns:a16="http://schemas.microsoft.com/office/drawing/2014/main" id="{B50C4770-EB4C-DA96-6D76-B27F2BEC9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67" y="3897764"/>
            <a:ext cx="4788608" cy="26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2C7215-B40E-4CF2-DF9F-899D33E533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94" r="39199"/>
          <a:stretch/>
        </p:blipFill>
        <p:spPr>
          <a:xfrm>
            <a:off x="8054821" y="620903"/>
            <a:ext cx="3790312" cy="478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05410" y="2333977"/>
            <a:ext cx="5007023" cy="4487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Posterama"/>
              </a:rPr>
              <a:t>Method 1: DDoS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79569" y="2339781"/>
            <a:ext cx="4993148" cy="4487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>
                <a:cs typeface="Posterama"/>
              </a:rPr>
              <a:t>Method 2: MITM</a:t>
            </a:r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>
            <a:normAutofit/>
          </a:bodyPr>
          <a:lstStyle/>
          <a:p>
            <a:r>
              <a:rPr lang="en-US"/>
              <a:t>Distributed Denial of Service</a:t>
            </a:r>
          </a:p>
          <a:p>
            <a:pPr lvl="1"/>
            <a:r>
              <a:rPr lang="en-US"/>
              <a:t>Access the network of the target device</a:t>
            </a:r>
          </a:p>
          <a:p>
            <a:pPr lvl="1"/>
            <a:r>
              <a:rPr lang="en-US"/>
              <a:t>Identify the target device</a:t>
            </a:r>
          </a:p>
          <a:p>
            <a:pPr lvl="1"/>
            <a:r>
              <a:rPr lang="en-US"/>
              <a:t>Perform the attack</a:t>
            </a:r>
          </a:p>
          <a:p>
            <a:pPr lvl="1"/>
            <a:r>
              <a:rPr lang="en-US"/>
              <a:t>Convert the device into a Zombie (Alternative)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FC2E463-01A6-6229-D6FF-45C8B8166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903" y="878823"/>
            <a:ext cx="7287768" cy="630936"/>
          </a:xfrm>
        </p:spPr>
        <p:txBody>
          <a:bodyPr/>
          <a:lstStyle/>
          <a:p>
            <a:r>
              <a:rPr lang="en-US"/>
              <a:t>Security Testing</a:t>
            </a:r>
          </a:p>
        </p:txBody>
      </p:sp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373903B6-7677-898D-9CD9-8538A95173C0}"/>
              </a:ext>
            </a:extLst>
          </p:cNvPr>
          <p:cNvSpPr txBox="1">
            <a:spLocks/>
          </p:cNvSpPr>
          <p:nvPr/>
        </p:nvSpPr>
        <p:spPr>
          <a:xfrm>
            <a:off x="6340137" y="2851150"/>
            <a:ext cx="4992567" cy="34369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Man in the Middle attack</a:t>
            </a:r>
          </a:p>
          <a:p>
            <a:pPr lvl="1"/>
            <a:r>
              <a:rPr lang="en-US"/>
              <a:t>Identify the network credentials of the target device</a:t>
            </a:r>
          </a:p>
          <a:p>
            <a:pPr lvl="1"/>
            <a:r>
              <a:rPr lang="en-US"/>
              <a:t>Create a fake Access Point</a:t>
            </a:r>
          </a:p>
          <a:p>
            <a:pPr lvl="1"/>
            <a:r>
              <a:rPr lang="en-US"/>
              <a:t>Analyze &amp; Decrypt Transmissions</a:t>
            </a:r>
          </a:p>
          <a:p>
            <a:pPr lvl="1"/>
            <a:endParaRPr lang="en-US"/>
          </a:p>
        </p:txBody>
      </p:sp>
      <p:pic>
        <p:nvPicPr>
          <p:cNvPr id="6" name="Picture 2" descr="MITM">
            <a:extLst>
              <a:ext uri="{FF2B5EF4-FFF2-40B4-BE49-F238E27FC236}">
                <a16:creationId xmlns:a16="http://schemas.microsoft.com/office/drawing/2014/main" id="{22954D75-EB3B-BE04-C765-B6AF9090E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2" y="1864076"/>
            <a:ext cx="5650765" cy="376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05B183E-344B-CB9B-3771-06F4117FBA40}"/>
              </a:ext>
            </a:extLst>
          </p:cNvPr>
          <p:cNvSpPr txBox="1"/>
          <p:nvPr/>
        </p:nvSpPr>
        <p:spPr>
          <a:xfrm>
            <a:off x="2862044" y="3244334"/>
            <a:ext cx="646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8352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Computer script on a screen">
            <a:extLst>
              <a:ext uri="{FF2B5EF4-FFF2-40B4-BE49-F238E27FC236}">
                <a16:creationId xmlns:a16="http://schemas.microsoft.com/office/drawing/2014/main" id="{E023DEB4-7326-AC81-8899-8E816F45C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8" r="45852" b="-2"/>
          <a:stretch/>
        </p:blipFill>
        <p:spPr>
          <a:xfrm>
            <a:off x="7179732" y="10"/>
            <a:ext cx="5012268" cy="6867366"/>
          </a:xfrm>
          <a:prstGeom prst="rect">
            <a:avLst/>
          </a:prstGeom>
          <a:noFill/>
        </p:spPr>
      </p:pic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B29DEFFD-3719-CD5A-2664-1EBE45E22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F6988-4CCD-1768-1CBB-1FC4C971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35" name="Title 6">
            <a:extLst>
              <a:ext uri="{FF2B5EF4-FFF2-40B4-BE49-F238E27FC236}">
                <a16:creationId xmlns:a16="http://schemas.microsoft.com/office/drawing/2014/main" id="{371F9F34-E2C9-A737-80A1-02B805C34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4864608" cy="365760"/>
          </a:xfrm>
        </p:spPr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6391E6-3AB0-6976-81BD-B53C87C18B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Problem Statement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Solution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System 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Hardware 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TR64 Compliances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Attack Surfaces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Mitigation Techniques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42787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Problem</a:t>
            </a:r>
            <a:endParaRPr lang="en-US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0DC59F-2C39-D559-D495-D178FE57DD42}"/>
              </a:ext>
            </a:extLst>
          </p:cNvPr>
          <p:cNvSpPr txBox="1"/>
          <p:nvPr/>
        </p:nvSpPr>
        <p:spPr>
          <a:xfrm>
            <a:off x="4169328" y="1837189"/>
            <a:ext cx="6946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>
                <a:solidFill>
                  <a:schemeClr val="bg1"/>
                </a:solidFill>
              </a:rPr>
              <a:t>Common issues with traditional key and lock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</a:rPr>
              <a:t>Require users to bring a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</a:rPr>
              <a:t>Possibility of losing their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</a:rPr>
              <a:t>Difficult to share their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</a:rPr>
              <a:t>Difficult to change their lock</a:t>
            </a: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7CBA10-A5DC-A760-0CF6-28CF78640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C3B79-CA73-8708-E4CB-85EC4BE5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670AB696-87B7-3411-389F-D0A5D006B0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075" y="4076963"/>
            <a:ext cx="3035881" cy="1485635"/>
          </a:xfrm>
        </p:spPr>
        <p:txBody>
          <a:bodyPr/>
          <a:lstStyle/>
          <a:p>
            <a:r>
              <a:rPr lang="en-US"/>
              <a:t>A website to manage their door lock system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8A000AEA-54C2-4F82-D718-BC19DF2DCB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068" y="2806964"/>
            <a:ext cx="2693128" cy="991689"/>
          </a:xfrm>
        </p:spPr>
        <p:txBody>
          <a:bodyPr anchor="b">
            <a:normAutofit/>
          </a:bodyPr>
          <a:lstStyle/>
          <a:p>
            <a:r>
              <a:rPr lang="en-US" sz="1900"/>
              <a:t>Central management system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E3E27355-18D5-4B9D-2FD1-D652E580CF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89632" y="4076963"/>
            <a:ext cx="3035880" cy="1485635"/>
          </a:xfrm>
        </p:spPr>
        <p:txBody>
          <a:bodyPr/>
          <a:lstStyle/>
          <a:p>
            <a:r>
              <a:rPr lang="en-US"/>
              <a:t>Usage of a keypad and LCD to type in a password in a tamper-proof enclosure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C1CBDA15-9D89-89E2-76AF-4CEB40BB09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63187" y="4076963"/>
            <a:ext cx="3023761" cy="1485635"/>
          </a:xfrm>
        </p:spPr>
        <p:txBody>
          <a:bodyPr/>
          <a:lstStyle/>
          <a:p>
            <a:r>
              <a:rPr lang="en-US"/>
              <a:t>We will make use of Cloud systems for the Central Management System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01E8727F-F270-8AD8-B3C5-36F20892DC6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07511" y="2806964"/>
            <a:ext cx="2958941" cy="991689"/>
          </a:xfrm>
        </p:spPr>
        <p:txBody>
          <a:bodyPr anchor="b"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SG" sz="1900">
                <a:cs typeface="Posterama Bold"/>
              </a:rPr>
              <a:t>Password based authentication</a:t>
            </a:r>
          </a:p>
        </p:txBody>
      </p:sp>
      <p:sp>
        <p:nvSpPr>
          <p:cNvPr id="43" name="Title 16">
            <a:extLst>
              <a:ext uri="{FF2B5EF4-FFF2-40B4-BE49-F238E27FC236}">
                <a16:creationId xmlns:a16="http://schemas.microsoft.com/office/drawing/2014/main" id="{BD5DA4A9-A048-3973-9210-89C82DD63A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40173" y="2806964"/>
            <a:ext cx="2693128" cy="991689"/>
          </a:xfrm>
        </p:spPr>
        <p:txBody>
          <a:bodyPr anchor="b">
            <a:normAutofit/>
          </a:bodyPr>
          <a:lstStyle/>
          <a:p>
            <a:r>
              <a:rPr lang="en-US" sz="1900">
                <a:cs typeface="Posterama Bold"/>
              </a:rPr>
              <a:t>Cloud system</a:t>
            </a:r>
          </a:p>
        </p:txBody>
      </p:sp>
      <p:sp>
        <p:nvSpPr>
          <p:cNvPr id="54" name="Title 10">
            <a:extLst>
              <a:ext uri="{FF2B5EF4-FFF2-40B4-BE49-F238E27FC236}">
                <a16:creationId xmlns:a16="http://schemas.microsoft.com/office/drawing/2014/main" id="{D877652E-42B7-2639-5E9D-787CF2D11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16" y="1643321"/>
            <a:ext cx="4856634" cy="466344"/>
          </a:xfrm>
        </p:spPr>
        <p:txBody>
          <a:bodyPr/>
          <a:lstStyle/>
          <a:p>
            <a:r>
              <a:rPr lang="en-US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6117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2">
            <a:extLst>
              <a:ext uri="{FF2B5EF4-FFF2-40B4-BE49-F238E27FC236}">
                <a16:creationId xmlns:a16="http://schemas.microsoft.com/office/drawing/2014/main" id="{610E08F8-0ACC-ED10-1296-FE577C88F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</p:spPr>
        <p:txBody>
          <a:bodyPr/>
          <a:lstStyle/>
          <a:p>
            <a:r>
              <a:rPr lang="en-US"/>
              <a:t>Cloud providers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DC4734F0-5E16-0D2F-5127-CB08DC89541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368506"/>
            <a:ext cx="4771030" cy="365125"/>
          </a:xfrm>
        </p:spPr>
        <p:txBody>
          <a:bodyPr/>
          <a:lstStyle/>
          <a:p>
            <a:r>
              <a:rPr lang="en-US" err="1"/>
              <a:t>Mongodb</a:t>
            </a:r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605040"/>
            <a:ext cx="4771030" cy="801073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easy horizontal and vertical scalability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Automatic logging of events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Enterprise level security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8AA56E5B-214B-DE62-9D20-6E9027C5E5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544629"/>
            <a:ext cx="4771030" cy="365125"/>
          </a:xfrm>
        </p:spPr>
        <p:txBody>
          <a:bodyPr/>
          <a:lstStyle/>
          <a:p>
            <a:r>
              <a:rPr lang="en-US" err="1"/>
              <a:t>Vercel</a:t>
            </a:r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7" y="3781163"/>
            <a:ext cx="4771030" cy="801073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Provides high availability for our website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Secure storage of environment variables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Usage of HTTPS/TLS for deployed websites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AC61D8B0-1EF6-CEEE-61D7-75B4EE9E73A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739239"/>
            <a:ext cx="4771030" cy="365125"/>
          </a:xfrm>
        </p:spPr>
        <p:txBody>
          <a:bodyPr/>
          <a:lstStyle/>
          <a:p>
            <a:r>
              <a:rPr lang="en-US"/>
              <a:t>Auth0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C6C99FD4-23DD-0D8D-DE01-58D6F4F06E9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7" y="4975773"/>
            <a:ext cx="4771030" cy="54681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Advance authentication security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OAuth 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EDD1AD-68AE-2D5C-45AB-9BD66AAD103E}"/>
              </a:ext>
            </a:extLst>
          </p:cNvPr>
          <p:cNvGrpSpPr/>
          <p:nvPr/>
        </p:nvGrpSpPr>
        <p:grpSpPr>
          <a:xfrm>
            <a:off x="6184904" y="2105564"/>
            <a:ext cx="5820307" cy="3243254"/>
            <a:chOff x="6371693" y="2111186"/>
            <a:chExt cx="5820307" cy="3243254"/>
          </a:xfrm>
        </p:grpSpPr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0A55CE74-5C59-187A-9D5D-B8810D456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1693" y="2111186"/>
              <a:ext cx="1781707" cy="1002210"/>
            </a:xfrm>
            <a:prstGeom prst="rect">
              <a:avLst/>
            </a:prstGeom>
          </p:spPr>
        </p:pic>
        <p:pic>
          <p:nvPicPr>
            <p:cNvPr id="16" name="Picture 1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AA7C9207-33A2-58CE-09A3-5A3CF2A5A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8799" y="2172409"/>
              <a:ext cx="2743201" cy="879763"/>
            </a:xfrm>
            <a:prstGeom prst="rect">
              <a:avLst/>
            </a:prstGeom>
          </p:spPr>
        </p:pic>
        <p:pic>
          <p:nvPicPr>
            <p:cNvPr id="18" name="Picture 17" descr="Logo, company name&#10;&#10;Description automatically generated">
              <a:extLst>
                <a:ext uri="{FF2B5EF4-FFF2-40B4-BE49-F238E27FC236}">
                  <a16:creationId xmlns:a16="http://schemas.microsoft.com/office/drawing/2014/main" id="{4580C102-84DE-38CA-F6BA-D73B5E89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9189" y="4115305"/>
              <a:ext cx="1982616" cy="1239135"/>
            </a:xfrm>
            <a:prstGeom prst="rect">
              <a:avLst/>
            </a:prstGeom>
          </p:spPr>
        </p:pic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71EAC32-60B6-9B6F-4E6F-03AD526B6B2B}"/>
                </a:ext>
              </a:extLst>
            </p:cNvPr>
            <p:cNvSpPr/>
            <p:nvPr/>
          </p:nvSpPr>
          <p:spPr>
            <a:xfrm rot="7325540">
              <a:off x="9594056" y="3441091"/>
              <a:ext cx="1074273" cy="372954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560236F-8E4F-97B5-D6A4-164602CF0604}"/>
                </a:ext>
              </a:extLst>
            </p:cNvPr>
            <p:cNvSpPr/>
            <p:nvPr/>
          </p:nvSpPr>
          <p:spPr>
            <a:xfrm rot="13555018">
              <a:off x="7108626" y="3453214"/>
              <a:ext cx="1074273" cy="372954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FF642FE-B1FB-8A55-2F5E-8CE6872363B9}"/>
                </a:ext>
              </a:extLst>
            </p:cNvPr>
            <p:cNvSpPr/>
            <p:nvPr/>
          </p:nvSpPr>
          <p:spPr>
            <a:xfrm>
              <a:off x="8290519" y="2462664"/>
              <a:ext cx="1074273" cy="372954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C8690-1C18-E8F0-EEAA-9277B9D6C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119FC-CA54-D89B-0538-92FF9A0E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07828A-3A37-F3E0-87C8-B5E0C5CA3C53}"/>
              </a:ext>
            </a:extLst>
          </p:cNvPr>
          <p:cNvSpPr txBox="1"/>
          <p:nvPr/>
        </p:nvSpPr>
        <p:spPr>
          <a:xfrm>
            <a:off x="509332" y="703882"/>
            <a:ext cx="5122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chemeClr val="bg1"/>
                </a:solidFill>
              </a:rPr>
              <a:t>HOW IT WORKS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893BC11-70DE-8750-7FFA-181E7D966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05" y="1604130"/>
            <a:ext cx="10421389" cy="44583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350648-8581-4626-4AED-99491D82D185}"/>
              </a:ext>
            </a:extLst>
          </p:cNvPr>
          <p:cNvSpPr/>
          <p:nvPr/>
        </p:nvSpPr>
        <p:spPr>
          <a:xfrm>
            <a:off x="885305" y="2687216"/>
            <a:ext cx="5527936" cy="337530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077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F8C8CE-8E37-BB30-0ECC-300193D2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err="1"/>
              <a:t>WEbsite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DE0FC-CCFD-8660-3A67-1E27ECB368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SG" err="1"/>
              <a:t>nextjs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3DFC68-9C3C-558F-D1EB-A538552782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/>
              <a:t>Most popular ReactJS framework for full stack applications</a:t>
            </a:r>
            <a:endParaRPr lang="en-SG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EF2C59-7EF2-3A52-D11F-3C344A11FA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SG"/>
              <a:t>Next-auth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FF5AE6-2325-5D4B-E639-0A014B4EE0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Most popular </a:t>
            </a:r>
            <a:r>
              <a:rPr lang="en-GB" err="1"/>
              <a:t>NextJS</a:t>
            </a:r>
            <a:r>
              <a:rPr lang="en-GB"/>
              <a:t> package for securing </a:t>
            </a:r>
            <a:r>
              <a:rPr lang="en-GB" err="1"/>
              <a:t>NextJS</a:t>
            </a:r>
            <a:r>
              <a:rPr lang="en-GB"/>
              <a:t> applications</a:t>
            </a:r>
            <a:endParaRPr lang="en-SG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F0C555-A3CB-F551-0530-4DB3BAA039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/>
              <a:t>MUI</a:t>
            </a:r>
            <a:endParaRPr lang="en-SG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51F1DB-F93B-F5D0-4267-5A3A3BAFD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/>
              <a:t>Most popular design library for ReactJS</a:t>
            </a:r>
            <a:endParaRPr lang="en-SG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44538CB-352B-6195-612E-556B083BA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3548" y="65604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7F34806-CE7B-F5F3-0467-755052081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7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2219FF-D240-2686-111B-66AF7343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163" y="2186912"/>
            <a:ext cx="5131838" cy="23820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656C21-849F-7005-B889-2DC7DACEA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163" y="0"/>
            <a:ext cx="5131838" cy="21869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5655DF-5554-6E0D-8F7B-609D056FF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163" y="4530626"/>
            <a:ext cx="5131837" cy="232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40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491158-19BC-4DCC-5FA4-842BD455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6629"/>
            <a:ext cx="6007099" cy="4784742"/>
          </a:xfrm>
        </p:spPr>
        <p:txBody>
          <a:bodyPr/>
          <a:lstStyle/>
          <a:p>
            <a:r>
              <a:rPr lang="en-SG"/>
              <a:t>hardware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46EFF-F888-1E29-517C-194BF146F4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508675"/>
            <a:ext cx="4771030" cy="365125"/>
          </a:xfrm>
        </p:spPr>
        <p:txBody>
          <a:bodyPr/>
          <a:lstStyle/>
          <a:p>
            <a:r>
              <a:rPr lang="en-SG"/>
              <a:t>esp32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6531EE-0FE2-A2BF-21E6-9028F424B8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237340"/>
            <a:ext cx="4771030" cy="365125"/>
          </a:xfrm>
        </p:spPr>
        <p:txBody>
          <a:bodyPr/>
          <a:lstStyle/>
          <a:p>
            <a:r>
              <a:rPr lang="en-SG"/>
              <a:t>4X4 keypad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42A224-9C3B-A231-5113-6D2D8BDD50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5" y="3968311"/>
            <a:ext cx="4771030" cy="365125"/>
          </a:xfrm>
        </p:spPr>
        <p:txBody>
          <a:bodyPr/>
          <a:lstStyle/>
          <a:p>
            <a:r>
              <a:rPr lang="en-SG"/>
              <a:t>I2C LCD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21BCD9D-2C1E-BC18-7E0C-53EF22E8A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IOTS Circuit Diagram">
            <a:extLst>
              <a:ext uri="{FF2B5EF4-FFF2-40B4-BE49-F238E27FC236}">
                <a16:creationId xmlns:a16="http://schemas.microsoft.com/office/drawing/2014/main" id="{41B44E2D-2DAB-36DB-9EF1-1F93DB9B1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045" y="1357717"/>
            <a:ext cx="6553166" cy="4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CBE1F50-6FB2-2BE6-51E9-254577923F5B}"/>
              </a:ext>
            </a:extLst>
          </p:cNvPr>
          <p:cNvSpPr txBox="1">
            <a:spLocks/>
          </p:cNvSpPr>
          <p:nvPr/>
        </p:nvSpPr>
        <p:spPr>
          <a:xfrm>
            <a:off x="729015" y="4695025"/>
            <a:ext cx="477103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SG90 SERVO</a:t>
            </a:r>
          </a:p>
        </p:txBody>
      </p:sp>
    </p:spTree>
    <p:extLst>
      <p:ext uri="{BB962C8B-B14F-4D97-AF65-F5344CB8AC3E}">
        <p14:creationId xmlns:p14="http://schemas.microsoft.com/office/powerpoint/2010/main" val="21605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04384" y="-122225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49" y="341789"/>
            <a:ext cx="9385300" cy="985791"/>
          </a:xfrm>
        </p:spPr>
        <p:txBody>
          <a:bodyPr/>
          <a:lstStyle/>
          <a:p>
            <a:r>
              <a:rPr lang="en-US"/>
              <a:t>TR64 Compliance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6C084A-61A0-6525-043F-46E95AAE6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500" y="2283126"/>
            <a:ext cx="4552457" cy="354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72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BF0F94-36C0-430F-8DDE-AF914AC0C00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Application>Microsoft Office PowerPoint</Application>
  <PresentationFormat>Widescreen</PresentationFormat>
  <Slides>16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IOTS</vt:lpstr>
      <vt:lpstr>Table of contents</vt:lpstr>
      <vt:lpstr>Problem</vt:lpstr>
      <vt:lpstr>solution</vt:lpstr>
      <vt:lpstr>Cloud providers</vt:lpstr>
      <vt:lpstr>PowerPoint Presentation</vt:lpstr>
      <vt:lpstr>WEbsite</vt:lpstr>
      <vt:lpstr>hardware</vt:lpstr>
      <vt:lpstr>TR64 Compliance</vt:lpstr>
      <vt:lpstr>PowerPoint Presentation</vt:lpstr>
      <vt:lpstr>PowerPoint Presentation</vt:lpstr>
      <vt:lpstr>Lifecycle protection</vt:lpstr>
      <vt:lpstr>Physical Attacks</vt:lpstr>
      <vt:lpstr>Database attack</vt:lpstr>
      <vt:lpstr>Security Testing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IOTS</dc:title>
  <dc:creator>LEONG MING LIANG TIMOTHY</dc:creator>
  <cp:revision>2</cp:revision>
  <dcterms:created xsi:type="dcterms:W3CDTF">2023-02-09T08:05:17Z</dcterms:created>
  <dcterms:modified xsi:type="dcterms:W3CDTF">2023-02-15T08:42:39Z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